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652A0C-B8E0-BD3A-E144-43A8E75F1AAD}" name="Patricia Benito Martin" initials="PBM" userId="Patricia Benito Marti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C9A45"/>
    <a:srgbClr val="D2DFCB"/>
    <a:srgbClr val="D4E1C9"/>
    <a:srgbClr val="CCE0CA"/>
    <a:srgbClr val="D8EBD1"/>
    <a:srgbClr val="BBDBAF"/>
    <a:srgbClr val="89C175"/>
    <a:srgbClr val="A4C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13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7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5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08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8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2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07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11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6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FB41-717D-4E88-AAF1-FDB937670BD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57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egreteria.c3@unibo.it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i.rivalta@unibo.it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hyperlink" Target="https://teams.microsoft.com/dl/launcher/launcher.html?url=%2F_%23%2Fl%2Fmeetup-join%2F19%3Ameeting_Mjc4NWE1MmYtMjU0MC00ZjM3LTk1ZTgtYzM5M2Q3NTRjOGZl%40thread.v2%2F0%3Fcontext%3D%257b%2522Tid%2522%253a%2522e99647dc-1b08-454a-bf8c-699181b389ab%2522%252c%2522Oid%2522%253a%2522bd0a5fff-617b-413b-b98c-4650fd7c65d3%2522%257d%26anon%3Dtrue&amp;type=meetup-join&amp;deeplinkId=8c84e1f4-9ac2-4fc2-8f2a-7f117443e675&amp;directDl=true&amp;msLaunch=true&amp;enableMobilePage=true&amp;suppressPrompt=tru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s://centri.unibo.it/c3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">
            <a:extLst>
              <a:ext uri="{FF2B5EF4-FFF2-40B4-BE49-F238E27FC236}">
                <a16:creationId xmlns:a16="http://schemas.microsoft.com/office/drawing/2014/main" id="{DF394E89-B9BC-4BD4-A369-D1731F81E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43" y="5424323"/>
            <a:ext cx="32639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o 1">
            <a:extLst>
              <a:ext uri="{FF2B5EF4-FFF2-40B4-BE49-F238E27FC236}">
                <a16:creationId xmlns:a16="http://schemas.microsoft.com/office/drawing/2014/main" id="{F928BE18-E0A8-DA30-158A-36D93E213491}"/>
              </a:ext>
            </a:extLst>
          </p:cNvPr>
          <p:cNvGrpSpPr/>
          <p:nvPr/>
        </p:nvGrpSpPr>
        <p:grpSpPr>
          <a:xfrm>
            <a:off x="-61350" y="-5348"/>
            <a:ext cx="12864800" cy="3254614"/>
            <a:chOff x="-61350" y="-5348"/>
            <a:chExt cx="12864800" cy="3254614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38630535-5FE3-4548-718D-DDA9E74B1A97}"/>
                </a:ext>
              </a:extLst>
            </p:cNvPr>
            <p:cNvSpPr/>
            <p:nvPr/>
          </p:nvSpPr>
          <p:spPr>
            <a:xfrm>
              <a:off x="1849" y="-5348"/>
              <a:ext cx="12801601" cy="3254614"/>
            </a:xfrm>
            <a:prstGeom prst="rect">
              <a:avLst/>
            </a:prstGeom>
            <a:solidFill>
              <a:srgbClr val="5C9A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>
                <a:solidFill>
                  <a:srgbClr val="5C9A45"/>
                </a:solidFill>
              </a:endParaRPr>
            </a:p>
          </p:txBody>
        </p:sp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1956240-E85C-881E-ECBE-C2255C470A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1" t="19111" r="10881" b="8316"/>
            <a:stretch/>
          </p:blipFill>
          <p:spPr>
            <a:xfrm>
              <a:off x="2567883" y="502339"/>
              <a:ext cx="1884409" cy="1908000"/>
            </a:xfrm>
            <a:prstGeom prst="rect">
              <a:avLst/>
            </a:prstGeom>
          </p:spPr>
        </p:pic>
        <p:pic>
          <p:nvPicPr>
            <p:cNvPr id="27" name="Immagine 26">
              <a:extLst>
                <a:ext uri="{FF2B5EF4-FFF2-40B4-BE49-F238E27FC236}">
                  <a16:creationId xmlns:a16="http://schemas.microsoft.com/office/drawing/2014/main" id="{EFCD9536-F1CB-A280-25DC-85C587174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350" y="366005"/>
              <a:ext cx="2850451" cy="2016000"/>
            </a:xfrm>
            <a:prstGeom prst="rect">
              <a:avLst/>
            </a:prstGeom>
          </p:spPr>
        </p:pic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ECA7AED4-0468-A9AA-DDD2-880CFF29AD01}"/>
              </a:ext>
            </a:extLst>
          </p:cNvPr>
          <p:cNvGrpSpPr/>
          <p:nvPr/>
        </p:nvGrpSpPr>
        <p:grpSpPr>
          <a:xfrm>
            <a:off x="-1" y="8672406"/>
            <a:ext cx="12801601" cy="964406"/>
            <a:chOff x="-1" y="8672406"/>
            <a:chExt cx="12801601" cy="964406"/>
          </a:xfrm>
        </p:grpSpPr>
        <p:pic>
          <p:nvPicPr>
            <p:cNvPr id="1024" name="Immagine 1023">
              <a:extLst>
                <a:ext uri="{FF2B5EF4-FFF2-40B4-BE49-F238E27FC236}">
                  <a16:creationId xmlns:a16="http://schemas.microsoft.com/office/drawing/2014/main" id="{A9C5A652-F7B9-B6BB-AB43-6FA361BC9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" y="8672406"/>
              <a:ext cx="12801601" cy="964406"/>
            </a:xfrm>
            <a:prstGeom prst="rect">
              <a:avLst/>
            </a:prstGeom>
          </p:spPr>
        </p:pic>
        <p:pic>
          <p:nvPicPr>
            <p:cNvPr id="1034" name="Immagine 1033">
              <a:extLst>
                <a:ext uri="{FF2B5EF4-FFF2-40B4-BE49-F238E27FC236}">
                  <a16:creationId xmlns:a16="http://schemas.microsoft.com/office/drawing/2014/main" id="{FF3C808A-DB7B-DF32-988D-E2AA5BDF2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4576" y="8782059"/>
              <a:ext cx="2094997" cy="838564"/>
            </a:xfrm>
            <a:prstGeom prst="rect">
              <a:avLst/>
            </a:prstGeom>
          </p:spPr>
        </p:pic>
      </p:grp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0A637B2-233D-3B4F-A749-8FC4C1C2821D}"/>
              </a:ext>
            </a:extLst>
          </p:cNvPr>
          <p:cNvSpPr txBox="1"/>
          <p:nvPr/>
        </p:nvSpPr>
        <p:spPr>
          <a:xfrm>
            <a:off x="981677" y="2487091"/>
            <a:ext cx="2931524" cy="47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3th November </a:t>
            </a:r>
            <a:r>
              <a:rPr lang="en-GB" sz="24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2022</a:t>
            </a:r>
            <a:endParaRPr lang="it-IT" sz="24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F8F19142-DF79-414D-9B32-28719C10AE3B}"/>
              </a:ext>
            </a:extLst>
          </p:cNvPr>
          <p:cNvSpPr txBox="1"/>
          <p:nvPr/>
        </p:nvSpPr>
        <p:spPr>
          <a:xfrm>
            <a:off x="4446010" y="498666"/>
            <a:ext cx="9130467" cy="79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C</a:t>
            </a:r>
            <a:r>
              <a:rPr lang="it-IT" sz="4400" b="1" baseline="30000" dirty="0">
                <a:solidFill>
                  <a:schemeClr val="bg1"/>
                </a:solidFill>
                <a:latin typeface="Corbel" panose="020B0503020204020204" pitchFamily="34" charset="0"/>
              </a:rPr>
              <a:t>3</a:t>
            </a: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it-IT" sz="4400" b="1" dirty="0" err="1">
                <a:solidFill>
                  <a:schemeClr val="bg1"/>
                </a:solidFill>
                <a:latin typeface="Corbel" panose="020B0503020204020204" pitchFamily="34" charset="0"/>
              </a:rPr>
              <a:t>Lecture</a:t>
            </a:r>
            <a:endParaRPr lang="it-IT" sz="44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204A919-C6AC-F244-A362-A722ABCBFBC5}"/>
              </a:ext>
            </a:extLst>
          </p:cNvPr>
          <p:cNvSpPr txBox="1"/>
          <p:nvPr/>
        </p:nvSpPr>
        <p:spPr>
          <a:xfrm>
            <a:off x="4446010" y="1517128"/>
            <a:ext cx="8863283" cy="1763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5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Aula </a:t>
            </a:r>
            <a:r>
              <a:rPr lang="it-IT" sz="2500" dirty="0" err="1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Aula</a:t>
            </a:r>
            <a:r>
              <a:rPr lang="it-IT" sz="25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IV  </a:t>
            </a:r>
            <a:r>
              <a:rPr lang="it-IT" sz="2500" dirty="0" err="1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at</a:t>
            </a:r>
            <a:r>
              <a:rPr lang="it-IT" sz="25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12-13:00</a:t>
            </a: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Dipartimento di Chimica «Giacomo Ciamician»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Via </a:t>
            </a:r>
            <a:r>
              <a:rPr lang="it-IT" sz="2500" dirty="0" err="1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Selmi</a:t>
            </a: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2 , Bologna</a:t>
            </a:r>
            <a:endParaRPr lang="it-IT" sz="2500" dirty="0">
              <a:solidFill>
                <a:schemeClr val="bg1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it-IT" sz="25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7BFA6525-0DBA-AE42-B95F-390037A025B1}"/>
              </a:ext>
            </a:extLst>
          </p:cNvPr>
          <p:cNvSpPr txBox="1"/>
          <p:nvPr/>
        </p:nvSpPr>
        <p:spPr>
          <a:xfrm>
            <a:off x="1371411" y="3387697"/>
            <a:ext cx="2754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Corbel" panose="020B0503020204020204" pitchFamily="34" charset="0"/>
              </a:rPr>
              <a:t>Chair: </a:t>
            </a:r>
            <a:r>
              <a:rPr lang="it-IT" sz="2000" dirty="0">
                <a:latin typeface="Corbel" panose="020B0503020204020204" pitchFamily="34" charset="0"/>
              </a:rPr>
              <a:t>Prof. Walter Cabri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7182B2D0-93B7-E24D-BB69-3E741B24DFA3}"/>
              </a:ext>
            </a:extLst>
          </p:cNvPr>
          <p:cNvGrpSpPr/>
          <p:nvPr/>
        </p:nvGrpSpPr>
        <p:grpSpPr>
          <a:xfrm>
            <a:off x="1219664" y="3941725"/>
            <a:ext cx="10892196" cy="2958231"/>
            <a:chOff x="209181" y="5103099"/>
            <a:chExt cx="8594120" cy="2334091"/>
          </a:xfrm>
        </p:grpSpPr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29E850A1-1594-8E4B-B1F3-C9F92FFF29DF}"/>
                </a:ext>
              </a:extLst>
            </p:cNvPr>
            <p:cNvSpPr txBox="1"/>
            <p:nvPr/>
          </p:nvSpPr>
          <p:spPr>
            <a:xfrm>
              <a:off x="209181" y="5103099"/>
              <a:ext cx="8594120" cy="4613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r>
                <a:rPr lang="en-US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Utilization of Energy of Photons for Organic Synthesis</a:t>
              </a:r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endParaRPr lang="en-GB" sz="3200" b="1" dirty="0">
                <a:solidFill>
                  <a:srgbClr val="5C9A45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30CB225F-8ABA-424B-9EEC-9C1B164CE1A1}"/>
                </a:ext>
              </a:extLst>
            </p:cNvPr>
            <p:cNvSpPr txBox="1"/>
            <p:nvPr/>
          </p:nvSpPr>
          <p:spPr>
            <a:xfrm>
              <a:off x="2334426" y="6332266"/>
              <a:ext cx="4343632" cy="11049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Prof.  </a:t>
              </a:r>
              <a:r>
                <a:rPr lang="it-IT" sz="2800" b="1" dirty="0" err="1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Masahiro</a:t>
              </a:r>
              <a: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 </a:t>
              </a:r>
              <a:r>
                <a:rPr lang="it-IT" sz="2800" b="1" dirty="0" err="1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Murakami</a:t>
              </a:r>
              <a:b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</a:br>
              <a:endParaRPr lang="it-IT" sz="1300" b="1" dirty="0">
                <a:solidFill>
                  <a:schemeClr val="accent6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  <a:p>
              <a:r>
                <a:rPr lang="en-US" sz="2200" dirty="0">
                  <a:solidFill>
                    <a:schemeClr val="accent6">
                      <a:lumMod val="50000"/>
                    </a:schemeClr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Professor Emeritus at Kyoto University</a:t>
              </a:r>
            </a:p>
            <a:p>
              <a:r>
                <a:rPr lang="en-US" sz="2200" dirty="0">
                  <a:solidFill>
                    <a:schemeClr val="accent6">
                      <a:lumMod val="50000"/>
                    </a:schemeClr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Japan</a:t>
              </a:r>
              <a:endParaRPr lang="it-IT" sz="2200" dirty="0">
                <a:solidFill>
                  <a:schemeClr val="accent6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2849F20-56FA-954B-9113-54A50C2CD825}"/>
              </a:ext>
            </a:extLst>
          </p:cNvPr>
          <p:cNvSpPr txBox="1"/>
          <p:nvPr/>
        </p:nvSpPr>
        <p:spPr>
          <a:xfrm>
            <a:off x="7479912" y="8719001"/>
            <a:ext cx="6506788" cy="106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Contacts: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i.rivalta@unibo.it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;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segreteria.c3@unibo.it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  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                   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https://centri.unibo.it/c3/en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1029" name="図 1">
            <a:extLst>
              <a:ext uri="{FF2B5EF4-FFF2-40B4-BE49-F238E27FC236}">
                <a16:creationId xmlns:a16="http://schemas.microsoft.com/office/drawing/2014/main" id="{2291E178-2096-46AD-986A-B8DBD4FF7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87" y="4658066"/>
            <a:ext cx="2188972" cy="290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5A46D1C6-2918-4251-8F24-443C77CF4955}"/>
              </a:ext>
            </a:extLst>
          </p:cNvPr>
          <p:cNvSpPr/>
          <p:nvPr/>
        </p:nvSpPr>
        <p:spPr>
          <a:xfrm>
            <a:off x="1262074" y="7756170"/>
            <a:ext cx="9884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11"/>
              </a:rPr>
              <a:t>TEAMS https://teams.microsoft.com/dl/launcher/launcher.html?url=%2F_%23%2Fl%2Fmeetup-join%2F19%3Ameeting_Mjc4NWE1MmYtMjU0MC00ZjM3LTk1ZTgtYzM5M2Q3NTRjOGZl%40thread.v2%2F0%3Fcontext%3D%257b%2522Tid%2522%253a%2522e99647dc-1b08-454a-bf8c-699181b389ab%2522%252c%2522Oid%2522%253a%2522bd0a5fff-617b-413b-b98c-4650fd7c65d3%2522%257d%26anon%3Dtrue&amp;type=meetup-join&amp;deeplinkId=8c84e1f4-9ac2-4fc2-8f2a-7f117443e675&amp;directDl=true&amp;msLaunch=true&amp;enableMobilePage=true&amp;suppressPrompt=tru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297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158</Words>
  <Application>Microsoft Office PowerPoint</Application>
  <PresentationFormat>Formato A3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Corbel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Patricia Benito Martin</dc:creator>
  <cp:lastModifiedBy>Walter Cabri</cp:lastModifiedBy>
  <cp:revision>44</cp:revision>
  <cp:lastPrinted>2022-06-09T07:34:13Z</cp:lastPrinted>
  <dcterms:created xsi:type="dcterms:W3CDTF">2022-06-08T13:57:56Z</dcterms:created>
  <dcterms:modified xsi:type="dcterms:W3CDTF">2022-10-13T08:37:09Z</dcterms:modified>
</cp:coreProperties>
</file>